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Montaser Arabic Ultra-Bold" charset="1" panose="00000900000000000000"/>
      <p:regular r:id="rId23"/>
    </p:embeddedFont>
    <p:embeddedFont>
      <p:font typeface="Montserrat" charset="1" panose="00000500000000000000"/>
      <p:regular r:id="rId24"/>
    </p:embeddedFont>
    <p:embeddedFont>
      <p:font typeface="Montserrat Bold" charset="1" panose="00000800000000000000"/>
      <p:regular r:id="rId25"/>
    </p:embeddedFont>
    <p:embeddedFont>
      <p:font typeface="Montaser Arabic" charset="1" panose="000005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2.png>
</file>

<file path=ppt/media/image3.svg>
</file>

<file path=ppt/media/image4.png>
</file>

<file path=ppt/media/image5.jpe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3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4.jpeg" Type="http://schemas.openxmlformats.org/officeDocument/2006/relationships/image"/><Relationship Id="rId6" Target="../media/image15.jpeg" Type="http://schemas.openxmlformats.org/officeDocument/2006/relationships/image"/><Relationship Id="rId7" Target="../media/image2.png" Type="http://schemas.openxmlformats.org/officeDocument/2006/relationships/image"/><Relationship Id="rId8" Target="../media/image3.svg" Type="http://schemas.openxmlformats.org/officeDocument/2006/relationships/image"/><Relationship Id="rId9" Target="../media/image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16.png" Type="http://schemas.openxmlformats.org/officeDocument/2006/relationships/image"/><Relationship Id="rId8" Target="../media/image17.jpeg" Type="http://schemas.openxmlformats.org/officeDocument/2006/relationships/image"/><Relationship Id="rId9" Target="../media/image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8.png" Type="http://schemas.openxmlformats.org/officeDocument/2006/relationships/image"/><Relationship Id="rId8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400" t="-25884" r="-8796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2071988" cy="10287000"/>
            <a:chOff x="0" y="0"/>
            <a:chExt cx="3179454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9454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79454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306077" y="7443744"/>
            <a:ext cx="5290838" cy="840036"/>
            <a:chOff x="0" y="0"/>
            <a:chExt cx="2559647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59647" cy="406400"/>
            </a:xfrm>
            <a:custGeom>
              <a:avLst/>
              <a:gdLst/>
              <a:ahLst/>
              <a:cxnLst/>
              <a:rect r="r" b="b" t="t" l="l"/>
              <a:pathLst>
                <a:path h="406400" w="2559647">
                  <a:moveTo>
                    <a:pt x="2356447" y="0"/>
                  </a:moveTo>
                  <a:cubicBezTo>
                    <a:pt x="2468671" y="0"/>
                    <a:pt x="2559647" y="90976"/>
                    <a:pt x="2559647" y="203200"/>
                  </a:cubicBezTo>
                  <a:cubicBezTo>
                    <a:pt x="2559647" y="315424"/>
                    <a:pt x="2468671" y="406400"/>
                    <a:pt x="235644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559647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37596" y="7443744"/>
            <a:ext cx="3483091" cy="840036"/>
            <a:chOff x="0" y="0"/>
            <a:chExt cx="1685080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85080" cy="406400"/>
            </a:xfrm>
            <a:custGeom>
              <a:avLst/>
              <a:gdLst/>
              <a:ahLst/>
              <a:cxnLst/>
              <a:rect r="r" b="b" t="t" l="l"/>
              <a:pathLst>
                <a:path h="406400" w="1685080">
                  <a:moveTo>
                    <a:pt x="1481880" y="0"/>
                  </a:moveTo>
                  <a:cubicBezTo>
                    <a:pt x="1594104" y="0"/>
                    <a:pt x="1685080" y="90976"/>
                    <a:pt x="1685080" y="203200"/>
                  </a:cubicBezTo>
                  <a:cubicBezTo>
                    <a:pt x="1685080" y="315424"/>
                    <a:pt x="1594104" y="406400"/>
                    <a:pt x="148188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68508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759952" y="7835633"/>
            <a:ext cx="4836963" cy="846468"/>
          </a:xfrm>
          <a:custGeom>
            <a:avLst/>
            <a:gdLst/>
            <a:ahLst/>
            <a:cxnLst/>
            <a:rect r="r" b="b" t="t" l="l"/>
            <a:pathLst>
              <a:path h="846468" w="4836963">
                <a:moveTo>
                  <a:pt x="0" y="0"/>
                </a:moveTo>
                <a:lnTo>
                  <a:pt x="4836962" y="0"/>
                </a:lnTo>
                <a:lnTo>
                  <a:pt x="4836962" y="846469"/>
                </a:lnTo>
                <a:lnTo>
                  <a:pt x="0" y="8464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720422" y="7177785"/>
            <a:ext cx="3039530" cy="531918"/>
          </a:xfrm>
          <a:custGeom>
            <a:avLst/>
            <a:gdLst/>
            <a:ahLst/>
            <a:cxnLst/>
            <a:rect r="r" b="b" t="t" l="l"/>
            <a:pathLst>
              <a:path h="531918" w="3039530">
                <a:moveTo>
                  <a:pt x="0" y="0"/>
                </a:moveTo>
                <a:lnTo>
                  <a:pt x="3039530" y="0"/>
                </a:lnTo>
                <a:lnTo>
                  <a:pt x="3039530" y="531917"/>
                </a:lnTo>
                <a:lnTo>
                  <a:pt x="0" y="5319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437596" y="3195804"/>
            <a:ext cx="8994395" cy="2793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35"/>
              </a:lnSpc>
            </a:pPr>
            <a:r>
              <a:rPr lang="en-US" sz="8025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Modelo TCP/IP</a:t>
            </a:r>
          </a:p>
          <a:p>
            <a:pPr algn="l">
              <a:lnSpc>
                <a:spcPts val="11235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437596" y="4173111"/>
            <a:ext cx="6478825" cy="1370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35"/>
              </a:lnSpc>
              <a:spcBef>
                <a:spcPct val="0"/>
              </a:spcBef>
            </a:pPr>
            <a:r>
              <a:rPr lang="en-US" sz="8025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Modelo OSI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19332" y="7628865"/>
            <a:ext cx="3324699" cy="441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8"/>
              </a:lnSpc>
            </a:pPr>
            <a:r>
              <a:rPr lang="en-US" sz="27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Presented By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258898" y="7628828"/>
            <a:ext cx="4161789" cy="441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8"/>
              </a:lnSpc>
            </a:pPr>
            <a:r>
              <a:rPr lang="en-US" sz="2752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Samantha Alves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982685" y="-2217964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507470" y="449217"/>
            <a:ext cx="7273059" cy="2561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b="true" sz="4903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Camadas do TCP/IP (modelo clássico em 4 camadas)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28476" y="3877046"/>
            <a:ext cx="7107433" cy="556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Fornece comunicação fim-a-fim entre processos.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TCP (transmission control protocol) e UDP (user datagram protocol) são os principais.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Funções: multiplexação por portas, confiabilidade (TCP), controle de congestionamento, checksums de cabeçalho e dados.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Portas bem conhecidas: HTTP (80), HTTPS (443), SSH (22), DNS (53 UDP para queries), DHCP (67/68 UDP).</a:t>
            </a:r>
          </a:p>
          <a:p>
            <a:pPr algn="l">
              <a:lnSpc>
                <a:spcPts val="298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356875" y="3261756"/>
            <a:ext cx="6552011" cy="466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5"/>
              </a:lnSpc>
            </a:pPr>
            <a:r>
              <a:rPr lang="en-US" sz="2996" b="true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3.Camada de Transporte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53492" y="3314057"/>
            <a:ext cx="6391766" cy="414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9"/>
              </a:lnSpc>
            </a:pPr>
            <a:r>
              <a:rPr lang="en-US" sz="2615" b="true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4.Camada de Aplicação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41713" y="4005445"/>
            <a:ext cx="6403545" cy="3332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Engloba as funcionalidades das camadas 5–7 do OSI (Aplicação, Apresentação e Sessão).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Protocolos: HTTP/HTTPS, SMTP, FTP, DNS, DHCP, SSH, TLS (segurança), SNMP, POP3, IMAP, SIP (VoIP), RTP (streaming, geralmente sobre UDP).</a:t>
            </a:r>
          </a:p>
          <a:p>
            <a:pPr algn="l">
              <a:lnSpc>
                <a:spcPts val="2981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82685" y="-2217964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662710" y="3000544"/>
            <a:ext cx="7000182" cy="7808695"/>
            <a:chOff x="0" y="0"/>
            <a:chExt cx="1084511" cy="120977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84511" cy="1209771"/>
            </a:xfrm>
            <a:custGeom>
              <a:avLst/>
              <a:gdLst/>
              <a:ahLst/>
              <a:cxnLst/>
              <a:rect r="r" b="b" t="t" l="l"/>
              <a:pathLst>
                <a:path h="1209771" w="1084511">
                  <a:moveTo>
                    <a:pt x="61934" y="0"/>
                  </a:moveTo>
                  <a:lnTo>
                    <a:pt x="1022578" y="0"/>
                  </a:lnTo>
                  <a:cubicBezTo>
                    <a:pt x="1056783" y="0"/>
                    <a:pt x="1084511" y="27729"/>
                    <a:pt x="1084511" y="61934"/>
                  </a:cubicBezTo>
                  <a:lnTo>
                    <a:pt x="1084511" y="1147837"/>
                  </a:lnTo>
                  <a:cubicBezTo>
                    <a:pt x="1084511" y="1182042"/>
                    <a:pt x="1056783" y="1209771"/>
                    <a:pt x="1022578" y="1209771"/>
                  </a:cubicBezTo>
                  <a:lnTo>
                    <a:pt x="61934" y="1209771"/>
                  </a:lnTo>
                  <a:cubicBezTo>
                    <a:pt x="27729" y="1209771"/>
                    <a:pt x="0" y="1182042"/>
                    <a:pt x="0" y="1147837"/>
                  </a:cubicBezTo>
                  <a:lnTo>
                    <a:pt x="0" y="61934"/>
                  </a:lnTo>
                  <a:cubicBezTo>
                    <a:pt x="0" y="27729"/>
                    <a:pt x="27729" y="0"/>
                    <a:pt x="61934" y="0"/>
                  </a:cubicBezTo>
                  <a:close/>
                </a:path>
              </a:pathLst>
            </a:custGeom>
            <a:blipFill>
              <a:blip r:embed="rId5"/>
              <a:stretch>
                <a:fillRect l="-19718" t="0" r="-19718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195064" y="2352835"/>
            <a:ext cx="6875692" cy="1222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9"/>
              </a:lnSpc>
              <a:spcBef>
                <a:spcPct val="0"/>
              </a:spcBef>
            </a:pPr>
            <a:r>
              <a:rPr lang="en-US" sz="3514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Como as camadas do TCP/IP se relacionam com o OSI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95064" y="6876316"/>
            <a:ext cx="7247746" cy="96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1"/>
              </a:lnSpc>
            </a:pPr>
            <a:r>
              <a:rPr lang="en-US" sz="1954">
                <a:solidFill>
                  <a:srgbClr val="04E1F9"/>
                </a:solidFill>
                <a:latin typeface="Montserrat"/>
                <a:ea typeface="Montserrat"/>
                <a:cs typeface="Montserrat"/>
                <a:sym typeface="Montserrat"/>
              </a:rPr>
              <a:t>Obs.: o mapeamento não é perfeito—algumas funções estão espalhadas. Por exemplo, TLS pode ser visto entre Aplicação e Transporte; ARP fica entre Link e Internet.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5064" y="3859142"/>
            <a:ext cx="7187919" cy="323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TCP/IP.Application ≈ OSI Camadas 5–7 (Aplicação, Apresentação, Sessão) — na prática muitos protocolos implementam funções dessas camadas.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TCP/IP.Transport ≈ OSI Camada 4 (Transporte).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TCP/IP.Internet ≈ OSI Camada 3 (Rede).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TCP/IP.Link ≈ OSI Camadas 1–2 (Física + Enlace).</a:t>
            </a:r>
          </a:p>
          <a:p>
            <a:pPr algn="just">
              <a:lnSpc>
                <a:spcPts val="2600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574661" y="-2875072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96297" y="5538592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664786" y="5143500"/>
            <a:ext cx="6594514" cy="3125939"/>
            <a:chOff x="0" y="0"/>
            <a:chExt cx="1021663" cy="4842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21663" cy="484290"/>
            </a:xfrm>
            <a:custGeom>
              <a:avLst/>
              <a:gdLst/>
              <a:ahLst/>
              <a:cxnLst/>
              <a:rect r="r" b="b" t="t" l="l"/>
              <a:pathLst>
                <a:path h="484290" w="1021663">
                  <a:moveTo>
                    <a:pt x="65744" y="0"/>
                  </a:moveTo>
                  <a:lnTo>
                    <a:pt x="955919" y="0"/>
                  </a:lnTo>
                  <a:cubicBezTo>
                    <a:pt x="992228" y="0"/>
                    <a:pt x="1021663" y="29434"/>
                    <a:pt x="1021663" y="65744"/>
                  </a:cubicBezTo>
                  <a:lnTo>
                    <a:pt x="1021663" y="418546"/>
                  </a:lnTo>
                  <a:cubicBezTo>
                    <a:pt x="1021663" y="454855"/>
                    <a:pt x="992228" y="484290"/>
                    <a:pt x="955919" y="484290"/>
                  </a:cubicBezTo>
                  <a:lnTo>
                    <a:pt x="65744" y="484290"/>
                  </a:lnTo>
                  <a:cubicBezTo>
                    <a:pt x="29434" y="484290"/>
                    <a:pt x="0" y="454855"/>
                    <a:pt x="0" y="418546"/>
                  </a:cubicBezTo>
                  <a:lnTo>
                    <a:pt x="0" y="65744"/>
                  </a:lnTo>
                  <a:cubicBezTo>
                    <a:pt x="0" y="29434"/>
                    <a:pt x="29434" y="0"/>
                    <a:pt x="65744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21463" r="0" b="-21463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404021" y="1195510"/>
            <a:ext cx="14497378" cy="83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Detalhes práticos importantes no TCP/IP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37730" y="2463800"/>
            <a:ext cx="8314980" cy="679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Roteamento e BGP/OSPF —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protocolos que mantêm tabelas de rota entre roteadores. BGP é o “protocolo da Internet” para troca entre sistemas autônomos (ISPs).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NAT (Network Address Translation) — 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técnica muito usada para economizar endereços IPv4; traduz endereços privados para públicos. Acontece tipicamente no limite entre rede local e Internet (roteador). Impactos: quebra end-to-end, complica algumas aplicações P2P e VoIP.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Fragmentação IPv4 vs IPv6 —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em IPv4 roteadores podem fragmentar; em IPv6 a fragmentação é feita pelo host originador.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ICMP —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mensagens de controle (ping — echo request/reply; destination unreachable; time exceeded) úteis para diagnóstico.</a:t>
            </a:r>
          </a:p>
          <a:p>
            <a:pPr algn="just">
              <a:lnSpc>
                <a:spcPts val="2600"/>
              </a:lnSpc>
            </a:pPr>
          </a:p>
          <a:p>
            <a:pPr algn="just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Segurança —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TLS (aplicação), IPsec (rede), VPNs, ACLs em roteadores, firewalls, filtragem por estado.</a:t>
            </a:r>
          </a:p>
          <a:p>
            <a:pPr algn="just">
              <a:lnSpc>
                <a:spcPts val="260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400" t="-25884" r="-8796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2071988" cy="10287000"/>
            <a:chOff x="0" y="0"/>
            <a:chExt cx="3179454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9454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79454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3065999"/>
            <a:ext cx="8300766" cy="40407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42"/>
              </a:lnSpc>
              <a:spcBef>
                <a:spcPct val="0"/>
              </a:spcBef>
            </a:pPr>
            <a:r>
              <a:rPr lang="en-US" sz="5744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Comparativo crítico (semelhanças, diferenças, prós/contras)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2760773"/>
            <a:ext cx="7096129" cy="769290"/>
            <a:chOff x="0" y="0"/>
            <a:chExt cx="4917243" cy="5330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17243" cy="533077"/>
            </a:xfrm>
            <a:custGeom>
              <a:avLst/>
              <a:gdLst/>
              <a:ahLst/>
              <a:cxnLst/>
              <a:rect r="r" b="b" t="t" l="l"/>
              <a:pathLst>
                <a:path h="533077" w="4917243">
                  <a:moveTo>
                    <a:pt x="4714043" y="0"/>
                  </a:moveTo>
                  <a:cubicBezTo>
                    <a:pt x="4826267" y="0"/>
                    <a:pt x="4917243" y="119333"/>
                    <a:pt x="4917243" y="266539"/>
                  </a:cubicBezTo>
                  <a:cubicBezTo>
                    <a:pt x="4917243" y="413744"/>
                    <a:pt x="4826267" y="533077"/>
                    <a:pt x="4714043" y="533077"/>
                  </a:cubicBezTo>
                  <a:lnTo>
                    <a:pt x="203200" y="533077"/>
                  </a:lnTo>
                  <a:cubicBezTo>
                    <a:pt x="90976" y="533077"/>
                    <a:pt x="0" y="413744"/>
                    <a:pt x="0" y="266539"/>
                  </a:cubicBezTo>
                  <a:cubicBezTo>
                    <a:pt x="0" y="119333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17243" cy="5711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144000" y="3698989"/>
            <a:ext cx="7096129" cy="798555"/>
            <a:chOff x="0" y="0"/>
            <a:chExt cx="4917243" cy="55335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17243" cy="553357"/>
            </a:xfrm>
            <a:custGeom>
              <a:avLst/>
              <a:gdLst/>
              <a:ahLst/>
              <a:cxnLst/>
              <a:rect r="r" b="b" t="t" l="l"/>
              <a:pathLst>
                <a:path h="553357" w="4917243">
                  <a:moveTo>
                    <a:pt x="4714043" y="0"/>
                  </a:moveTo>
                  <a:cubicBezTo>
                    <a:pt x="4826267" y="0"/>
                    <a:pt x="4917243" y="123873"/>
                    <a:pt x="4917243" y="276678"/>
                  </a:cubicBezTo>
                  <a:cubicBezTo>
                    <a:pt x="4917243" y="429484"/>
                    <a:pt x="4826267" y="553357"/>
                    <a:pt x="4714043" y="553357"/>
                  </a:cubicBezTo>
                  <a:lnTo>
                    <a:pt x="203200" y="553357"/>
                  </a:lnTo>
                  <a:cubicBezTo>
                    <a:pt x="90976" y="553357"/>
                    <a:pt x="0" y="429484"/>
                    <a:pt x="0" y="276678"/>
                  </a:cubicBezTo>
                  <a:cubicBezTo>
                    <a:pt x="0" y="123873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917243" cy="5914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144000" y="4655549"/>
            <a:ext cx="7096129" cy="586480"/>
            <a:chOff x="0" y="0"/>
            <a:chExt cx="4917243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17243" cy="406400"/>
            </a:xfrm>
            <a:custGeom>
              <a:avLst/>
              <a:gdLst/>
              <a:ahLst/>
              <a:cxnLst/>
              <a:rect r="r" b="b" t="t" l="l"/>
              <a:pathLst>
                <a:path h="406400" w="4917243">
                  <a:moveTo>
                    <a:pt x="4714043" y="0"/>
                  </a:moveTo>
                  <a:cubicBezTo>
                    <a:pt x="4826267" y="0"/>
                    <a:pt x="4917243" y="90976"/>
                    <a:pt x="4917243" y="203200"/>
                  </a:cubicBezTo>
                  <a:cubicBezTo>
                    <a:pt x="4917243" y="315424"/>
                    <a:pt x="4826267" y="406400"/>
                    <a:pt x="47140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91724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9300124" y="2988125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300124" y="3940973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300124" y="4791496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437596" y="2009260"/>
            <a:ext cx="7146138" cy="2359305"/>
            <a:chOff x="0" y="0"/>
            <a:chExt cx="1107124" cy="36551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07124" cy="365518"/>
            </a:xfrm>
            <a:custGeom>
              <a:avLst/>
              <a:gdLst/>
              <a:ahLst/>
              <a:cxnLst/>
              <a:rect r="r" b="b" t="t" l="l"/>
              <a:pathLst>
                <a:path h="365518" w="1107124">
                  <a:moveTo>
                    <a:pt x="39001" y="0"/>
                  </a:moveTo>
                  <a:lnTo>
                    <a:pt x="1068122" y="0"/>
                  </a:lnTo>
                  <a:cubicBezTo>
                    <a:pt x="1089662" y="0"/>
                    <a:pt x="1107124" y="17462"/>
                    <a:pt x="1107124" y="39001"/>
                  </a:cubicBezTo>
                  <a:lnTo>
                    <a:pt x="1107124" y="326517"/>
                  </a:lnTo>
                  <a:cubicBezTo>
                    <a:pt x="1107124" y="336860"/>
                    <a:pt x="1103015" y="346781"/>
                    <a:pt x="1095700" y="354095"/>
                  </a:cubicBezTo>
                  <a:cubicBezTo>
                    <a:pt x="1088386" y="361409"/>
                    <a:pt x="1078466" y="365518"/>
                    <a:pt x="1068122" y="365518"/>
                  </a:cubicBezTo>
                  <a:lnTo>
                    <a:pt x="39001" y="365518"/>
                  </a:lnTo>
                  <a:cubicBezTo>
                    <a:pt x="28658" y="365518"/>
                    <a:pt x="18737" y="361409"/>
                    <a:pt x="11423" y="354095"/>
                  </a:cubicBezTo>
                  <a:cubicBezTo>
                    <a:pt x="4109" y="346781"/>
                    <a:pt x="0" y="336860"/>
                    <a:pt x="0" y="326517"/>
                  </a:cubicBezTo>
                  <a:lnTo>
                    <a:pt x="0" y="39001"/>
                  </a:lnTo>
                  <a:cubicBezTo>
                    <a:pt x="0" y="28658"/>
                    <a:pt x="4109" y="18737"/>
                    <a:pt x="11423" y="11423"/>
                  </a:cubicBezTo>
                  <a:cubicBezTo>
                    <a:pt x="18737" y="4109"/>
                    <a:pt x="28658" y="0"/>
                    <a:pt x="39001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32052" r="0" b="-69749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364105" y="5873514"/>
            <a:ext cx="7298788" cy="4826045"/>
            <a:chOff x="0" y="0"/>
            <a:chExt cx="1130773" cy="74768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30773" cy="747681"/>
            </a:xfrm>
            <a:custGeom>
              <a:avLst/>
              <a:gdLst/>
              <a:ahLst/>
              <a:cxnLst/>
              <a:rect r="r" b="b" t="t" l="l"/>
              <a:pathLst>
                <a:path h="747681" w="1130773">
                  <a:moveTo>
                    <a:pt x="38186" y="0"/>
                  </a:moveTo>
                  <a:lnTo>
                    <a:pt x="1092588" y="0"/>
                  </a:lnTo>
                  <a:cubicBezTo>
                    <a:pt x="1113677" y="0"/>
                    <a:pt x="1130773" y="17096"/>
                    <a:pt x="1130773" y="38186"/>
                  </a:cubicBezTo>
                  <a:lnTo>
                    <a:pt x="1130773" y="709495"/>
                  </a:lnTo>
                  <a:cubicBezTo>
                    <a:pt x="1130773" y="730584"/>
                    <a:pt x="1113677" y="747681"/>
                    <a:pt x="1092588" y="747681"/>
                  </a:cubicBezTo>
                  <a:lnTo>
                    <a:pt x="38186" y="747681"/>
                  </a:lnTo>
                  <a:cubicBezTo>
                    <a:pt x="17096" y="747681"/>
                    <a:pt x="0" y="730584"/>
                    <a:pt x="0" y="709495"/>
                  </a:cubicBezTo>
                  <a:lnTo>
                    <a:pt x="0" y="38186"/>
                  </a:lnTo>
                  <a:cubicBezTo>
                    <a:pt x="0" y="17096"/>
                    <a:pt x="17096" y="0"/>
                    <a:pt x="38186" y="0"/>
                  </a:cubicBezTo>
                  <a:close/>
                </a:path>
              </a:pathLst>
            </a:custGeom>
            <a:blipFill>
              <a:blip r:embed="rId6"/>
              <a:stretch>
                <a:fillRect l="-19684" t="-11457" r="0" b="-9214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3982685" y="-2217964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9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9300124" y="1458465"/>
            <a:ext cx="5690303" cy="83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Semelhanças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1846838" y="4840709"/>
            <a:ext cx="4486604" cy="785156"/>
          </a:xfrm>
          <a:custGeom>
            <a:avLst/>
            <a:gdLst/>
            <a:ahLst/>
            <a:cxnLst/>
            <a:rect r="r" b="b" t="t" l="l"/>
            <a:pathLst>
              <a:path h="785156" w="4486604">
                <a:moveTo>
                  <a:pt x="0" y="0"/>
                </a:moveTo>
                <a:lnTo>
                  <a:pt x="4486604" y="0"/>
                </a:lnTo>
                <a:lnTo>
                  <a:pt x="4486604" y="785155"/>
                </a:lnTo>
                <a:lnTo>
                  <a:pt x="0" y="78515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9144000" y="2368196"/>
            <a:ext cx="4486604" cy="785156"/>
          </a:xfrm>
          <a:custGeom>
            <a:avLst/>
            <a:gdLst/>
            <a:ahLst/>
            <a:cxnLst/>
            <a:rect r="r" b="b" t="t" l="l"/>
            <a:pathLst>
              <a:path h="785156" w="4486604">
                <a:moveTo>
                  <a:pt x="0" y="0"/>
                </a:moveTo>
                <a:lnTo>
                  <a:pt x="4486604" y="0"/>
                </a:lnTo>
                <a:lnTo>
                  <a:pt x="4486604" y="785155"/>
                </a:lnTo>
                <a:lnTo>
                  <a:pt x="0" y="78515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9743006" y="2829937"/>
            <a:ext cx="6292165" cy="646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36"/>
              </a:lnSpc>
            </a:pPr>
            <a:r>
              <a:rPr lang="en-US" sz="19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Ambos são modelos em camadas que usam o conceito de encapsulamento.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760371" y="3855074"/>
            <a:ext cx="6479758" cy="467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40"/>
              </a:lnSpc>
            </a:pPr>
            <a:r>
              <a:rPr lang="en-US" sz="14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Compartilham conceitos: endereçamento, roteamento, fragmentação, multiplexação por portas, detecção de erros em enlace.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927308" y="4821394"/>
            <a:ext cx="6107863" cy="235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53"/>
              </a:lnSpc>
            </a:pPr>
            <a:r>
              <a:rPr lang="en-US" sz="14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Ambos são úteis para ensinar e solucionar problemas em redes.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232653" y="5625864"/>
            <a:ext cx="7096129" cy="769290"/>
            <a:chOff x="0" y="0"/>
            <a:chExt cx="4917243" cy="53307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917243" cy="533077"/>
            </a:xfrm>
            <a:custGeom>
              <a:avLst/>
              <a:gdLst/>
              <a:ahLst/>
              <a:cxnLst/>
              <a:rect r="r" b="b" t="t" l="l"/>
              <a:pathLst>
                <a:path h="533077" w="4917243">
                  <a:moveTo>
                    <a:pt x="4714043" y="0"/>
                  </a:moveTo>
                  <a:cubicBezTo>
                    <a:pt x="4826267" y="0"/>
                    <a:pt x="4917243" y="119333"/>
                    <a:pt x="4917243" y="266539"/>
                  </a:cubicBezTo>
                  <a:cubicBezTo>
                    <a:pt x="4917243" y="413744"/>
                    <a:pt x="4826267" y="533077"/>
                    <a:pt x="4714043" y="533077"/>
                  </a:cubicBezTo>
                  <a:lnTo>
                    <a:pt x="203200" y="533077"/>
                  </a:lnTo>
                  <a:cubicBezTo>
                    <a:pt x="90976" y="533077"/>
                    <a:pt x="0" y="413744"/>
                    <a:pt x="0" y="266539"/>
                  </a:cubicBezTo>
                  <a:cubicBezTo>
                    <a:pt x="0" y="119333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4917243" cy="5711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232653" y="6564079"/>
            <a:ext cx="7096129" cy="637525"/>
            <a:chOff x="0" y="0"/>
            <a:chExt cx="6159267" cy="55335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159267" cy="553357"/>
            </a:xfrm>
            <a:custGeom>
              <a:avLst/>
              <a:gdLst/>
              <a:ahLst/>
              <a:cxnLst/>
              <a:rect r="r" b="b" t="t" l="l"/>
              <a:pathLst>
                <a:path h="553357" w="6159267">
                  <a:moveTo>
                    <a:pt x="5956067" y="0"/>
                  </a:moveTo>
                  <a:cubicBezTo>
                    <a:pt x="6068292" y="0"/>
                    <a:pt x="6159267" y="123873"/>
                    <a:pt x="6159267" y="276678"/>
                  </a:cubicBezTo>
                  <a:cubicBezTo>
                    <a:pt x="6159267" y="429484"/>
                    <a:pt x="6068292" y="553357"/>
                    <a:pt x="5956067" y="553357"/>
                  </a:cubicBezTo>
                  <a:lnTo>
                    <a:pt x="203200" y="553357"/>
                  </a:lnTo>
                  <a:cubicBezTo>
                    <a:pt x="90976" y="553357"/>
                    <a:pt x="0" y="429484"/>
                    <a:pt x="0" y="276678"/>
                  </a:cubicBezTo>
                  <a:cubicBezTo>
                    <a:pt x="0" y="123873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6159267" cy="5914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232653" y="7373055"/>
            <a:ext cx="7096129" cy="586480"/>
            <a:chOff x="0" y="0"/>
            <a:chExt cx="4917243" cy="4064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917243" cy="406400"/>
            </a:xfrm>
            <a:custGeom>
              <a:avLst/>
              <a:gdLst/>
              <a:ahLst/>
              <a:cxnLst/>
              <a:rect r="r" b="b" t="t" l="l"/>
              <a:pathLst>
                <a:path h="406400" w="4917243">
                  <a:moveTo>
                    <a:pt x="4714043" y="0"/>
                  </a:moveTo>
                  <a:cubicBezTo>
                    <a:pt x="4826267" y="0"/>
                    <a:pt x="4917243" y="90976"/>
                    <a:pt x="4917243" y="203200"/>
                  </a:cubicBezTo>
                  <a:cubicBezTo>
                    <a:pt x="4917243" y="315424"/>
                    <a:pt x="4826267" y="406400"/>
                    <a:pt x="47140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491724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5" id="35"/>
          <p:cNvSpPr/>
          <p:nvPr/>
        </p:nvSpPr>
        <p:spPr>
          <a:xfrm flipH="false" flipV="false" rot="0">
            <a:off x="1388777" y="5853216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1388777" y="6733547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1388777" y="7509002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6"/>
                </a:lnTo>
                <a:lnTo>
                  <a:pt x="0" y="3145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8" id="38"/>
          <p:cNvSpPr txBox="true"/>
          <p:nvPr/>
        </p:nvSpPr>
        <p:spPr>
          <a:xfrm rot="0">
            <a:off x="1482090" y="4599203"/>
            <a:ext cx="6940005" cy="83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Diferenças principais</a:t>
            </a:r>
          </a:p>
        </p:txBody>
      </p:sp>
      <p:sp>
        <p:nvSpPr>
          <p:cNvPr name="Freeform 39" id="39"/>
          <p:cNvSpPr/>
          <p:nvPr/>
        </p:nvSpPr>
        <p:spPr>
          <a:xfrm flipH="false" flipV="false" rot="0">
            <a:off x="3637220" y="9082818"/>
            <a:ext cx="4486604" cy="785156"/>
          </a:xfrm>
          <a:custGeom>
            <a:avLst/>
            <a:gdLst/>
            <a:ahLst/>
            <a:cxnLst/>
            <a:rect r="r" b="b" t="t" l="l"/>
            <a:pathLst>
              <a:path h="785156" w="4486604">
                <a:moveTo>
                  <a:pt x="0" y="0"/>
                </a:moveTo>
                <a:lnTo>
                  <a:pt x="4486604" y="0"/>
                </a:lnTo>
                <a:lnTo>
                  <a:pt x="4486604" y="785156"/>
                </a:lnTo>
                <a:lnTo>
                  <a:pt x="0" y="78515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1232653" y="5233286"/>
            <a:ext cx="4486604" cy="785156"/>
          </a:xfrm>
          <a:custGeom>
            <a:avLst/>
            <a:gdLst/>
            <a:ahLst/>
            <a:cxnLst/>
            <a:rect r="r" b="b" t="t" l="l"/>
            <a:pathLst>
              <a:path h="785156" w="4486604">
                <a:moveTo>
                  <a:pt x="0" y="0"/>
                </a:moveTo>
                <a:lnTo>
                  <a:pt x="4486603" y="0"/>
                </a:lnTo>
                <a:lnTo>
                  <a:pt x="4486603" y="785156"/>
                </a:lnTo>
                <a:lnTo>
                  <a:pt x="0" y="78515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41" id="41"/>
          <p:cNvSpPr txBox="true"/>
          <p:nvPr/>
        </p:nvSpPr>
        <p:spPr>
          <a:xfrm rot="0">
            <a:off x="1831658" y="5661855"/>
            <a:ext cx="6292165" cy="650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744"/>
              </a:lnSpc>
            </a:pPr>
            <a:r>
              <a:rPr lang="en-US" sz="1342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Objetivo histórico: </a:t>
            </a:r>
            <a:r>
              <a:rPr lang="en-US" sz="134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OSI foi projetado como modelo de referência teórico para padronizar comunicação; TCP/IP foi criado como implementação prática para fazer a rede funcionar (Internet).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831658" y="6615756"/>
            <a:ext cx="5840017" cy="513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6"/>
              </a:lnSpc>
            </a:pPr>
            <a:r>
              <a:rPr lang="en-US" sz="15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Número de camadas:</a:t>
            </a:r>
            <a:r>
              <a:rPr lang="en-US" sz="156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OSI tem 7, TCP/IP tem 4 (ou 5 em algumas literaturas).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831658" y="7445928"/>
            <a:ext cx="6292165" cy="458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53"/>
              </a:lnSpc>
            </a:pPr>
            <a:r>
              <a:rPr lang="en-US" sz="142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Adoção:</a:t>
            </a:r>
            <a:r>
              <a:rPr lang="en-US" sz="14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OSI é raramente implementado literalmente; TCP/IP descreve protocolos reais usados na internet.</a:t>
            </a:r>
          </a:p>
        </p:txBody>
      </p:sp>
      <p:grpSp>
        <p:nvGrpSpPr>
          <p:cNvPr name="Group 44" id="44"/>
          <p:cNvGrpSpPr/>
          <p:nvPr/>
        </p:nvGrpSpPr>
        <p:grpSpPr>
          <a:xfrm rot="0">
            <a:off x="1232653" y="8130985"/>
            <a:ext cx="7096129" cy="586480"/>
            <a:chOff x="0" y="0"/>
            <a:chExt cx="4917243" cy="40640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4917243" cy="406400"/>
            </a:xfrm>
            <a:custGeom>
              <a:avLst/>
              <a:gdLst/>
              <a:ahLst/>
              <a:cxnLst/>
              <a:rect r="r" b="b" t="t" l="l"/>
              <a:pathLst>
                <a:path h="406400" w="4917243">
                  <a:moveTo>
                    <a:pt x="4714043" y="0"/>
                  </a:moveTo>
                  <a:cubicBezTo>
                    <a:pt x="4826267" y="0"/>
                    <a:pt x="4917243" y="90976"/>
                    <a:pt x="4917243" y="203200"/>
                  </a:cubicBezTo>
                  <a:cubicBezTo>
                    <a:pt x="4917243" y="315424"/>
                    <a:pt x="4826267" y="406400"/>
                    <a:pt x="47140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491724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47" id="47"/>
          <p:cNvSpPr/>
          <p:nvPr/>
        </p:nvSpPr>
        <p:spPr>
          <a:xfrm flipH="false" flipV="false" rot="0">
            <a:off x="1388777" y="8266932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1831658" y="8213383"/>
            <a:ext cx="6292165" cy="408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685"/>
              </a:lnSpc>
            </a:pPr>
            <a:r>
              <a:rPr lang="en-US" sz="129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Flexibilidade: </a:t>
            </a:r>
            <a:r>
              <a:rPr lang="en-US" sz="12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TCP/IP mistura funcionalidades que no OSI seriam separadas (ex.: segurança/criptografia, NAT, resolvers DNS na camada de aplicação).</a:t>
            </a:r>
          </a:p>
        </p:txBody>
      </p:sp>
      <p:grpSp>
        <p:nvGrpSpPr>
          <p:cNvPr name="Group 49" id="49"/>
          <p:cNvGrpSpPr/>
          <p:nvPr/>
        </p:nvGrpSpPr>
        <p:grpSpPr>
          <a:xfrm rot="0">
            <a:off x="1232653" y="8888916"/>
            <a:ext cx="7096129" cy="586480"/>
            <a:chOff x="0" y="0"/>
            <a:chExt cx="4917243" cy="40640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4917243" cy="406400"/>
            </a:xfrm>
            <a:custGeom>
              <a:avLst/>
              <a:gdLst/>
              <a:ahLst/>
              <a:cxnLst/>
              <a:rect r="r" b="b" t="t" l="l"/>
              <a:pathLst>
                <a:path h="406400" w="4917243">
                  <a:moveTo>
                    <a:pt x="4714043" y="0"/>
                  </a:moveTo>
                  <a:cubicBezTo>
                    <a:pt x="4826267" y="0"/>
                    <a:pt x="4917243" y="90976"/>
                    <a:pt x="4917243" y="203200"/>
                  </a:cubicBezTo>
                  <a:cubicBezTo>
                    <a:pt x="4917243" y="315424"/>
                    <a:pt x="4826267" y="406400"/>
                    <a:pt x="47140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-38100"/>
              <a:ext cx="491724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2" id="52"/>
          <p:cNvSpPr/>
          <p:nvPr/>
        </p:nvSpPr>
        <p:spPr>
          <a:xfrm flipH="false" flipV="false" rot="0">
            <a:off x="1388777" y="9024862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3" id="53"/>
          <p:cNvSpPr txBox="true"/>
          <p:nvPr/>
        </p:nvSpPr>
        <p:spPr>
          <a:xfrm rot="0">
            <a:off x="1831658" y="8971314"/>
            <a:ext cx="6292165" cy="412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685"/>
              </a:lnSpc>
            </a:pPr>
            <a:r>
              <a:rPr lang="en-US" sz="129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Formalidade: </a:t>
            </a:r>
            <a:r>
              <a:rPr lang="en-US" sz="12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OSI define serviços e interfaces bem separadas; TCP/IP prioriza interoperabilidade e evolução incremental (IETF RFCs).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37954" y="3512704"/>
            <a:ext cx="7187919" cy="586480"/>
            <a:chOff x="0" y="0"/>
            <a:chExt cx="4980849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849" cy="406400"/>
            </a:xfrm>
            <a:custGeom>
              <a:avLst/>
              <a:gdLst/>
              <a:ahLst/>
              <a:cxnLst/>
              <a:rect r="r" b="b" t="t" l="l"/>
              <a:pathLst>
                <a:path h="406400" w="4980849">
                  <a:moveTo>
                    <a:pt x="4777649" y="0"/>
                  </a:moveTo>
                  <a:cubicBezTo>
                    <a:pt x="4889873" y="0"/>
                    <a:pt x="4980849" y="90976"/>
                    <a:pt x="4980849" y="203200"/>
                  </a:cubicBezTo>
                  <a:cubicBezTo>
                    <a:pt x="4980849" y="315424"/>
                    <a:pt x="4889873" y="406400"/>
                    <a:pt x="47776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849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37954" y="5707537"/>
            <a:ext cx="7187919" cy="586480"/>
            <a:chOff x="0" y="0"/>
            <a:chExt cx="4980849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80849" cy="406400"/>
            </a:xfrm>
            <a:custGeom>
              <a:avLst/>
              <a:gdLst/>
              <a:ahLst/>
              <a:cxnLst/>
              <a:rect r="r" b="b" t="t" l="l"/>
              <a:pathLst>
                <a:path h="406400" w="4980849">
                  <a:moveTo>
                    <a:pt x="4777649" y="0"/>
                  </a:moveTo>
                  <a:cubicBezTo>
                    <a:pt x="4889873" y="0"/>
                    <a:pt x="4980849" y="90976"/>
                    <a:pt x="4980849" y="203200"/>
                  </a:cubicBezTo>
                  <a:cubicBezTo>
                    <a:pt x="4980849" y="315424"/>
                    <a:pt x="4889873" y="406400"/>
                    <a:pt x="47776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980849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346426" y="3648651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6" y="0"/>
                </a:lnTo>
                <a:lnTo>
                  <a:pt x="314586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46426" y="5843484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6" y="0"/>
                </a:lnTo>
                <a:lnTo>
                  <a:pt x="314586" y="314586"/>
                </a:lnTo>
                <a:lnTo>
                  <a:pt x="0" y="3145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574661" y="-2875072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364105" y="-648317"/>
            <a:ext cx="7298788" cy="5633875"/>
            <a:chOff x="0" y="0"/>
            <a:chExt cx="1130773" cy="87283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30773" cy="872835"/>
            </a:xfrm>
            <a:custGeom>
              <a:avLst/>
              <a:gdLst/>
              <a:ahLst/>
              <a:cxnLst/>
              <a:rect r="r" b="b" t="t" l="l"/>
              <a:pathLst>
                <a:path h="872835" w="1130773">
                  <a:moveTo>
                    <a:pt x="38186" y="0"/>
                  </a:moveTo>
                  <a:lnTo>
                    <a:pt x="1092588" y="0"/>
                  </a:lnTo>
                  <a:cubicBezTo>
                    <a:pt x="1113677" y="0"/>
                    <a:pt x="1130773" y="17096"/>
                    <a:pt x="1130773" y="38186"/>
                  </a:cubicBezTo>
                  <a:lnTo>
                    <a:pt x="1130773" y="834649"/>
                  </a:lnTo>
                  <a:cubicBezTo>
                    <a:pt x="1130773" y="855738"/>
                    <a:pt x="1113677" y="872835"/>
                    <a:pt x="1092588" y="872835"/>
                  </a:cubicBezTo>
                  <a:lnTo>
                    <a:pt x="38186" y="872835"/>
                  </a:lnTo>
                  <a:cubicBezTo>
                    <a:pt x="17096" y="872835"/>
                    <a:pt x="0" y="855738"/>
                    <a:pt x="0" y="834649"/>
                  </a:cubicBezTo>
                  <a:lnTo>
                    <a:pt x="0" y="38186"/>
                  </a:lnTo>
                  <a:cubicBezTo>
                    <a:pt x="0" y="17096"/>
                    <a:pt x="17096" y="0"/>
                    <a:pt x="38186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14775" r="0" b="-14775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364105" y="5301442"/>
            <a:ext cx="7298788" cy="5633875"/>
            <a:chOff x="0" y="0"/>
            <a:chExt cx="1130773" cy="872835"/>
          </a:xfrm>
        </p:grpSpPr>
        <p:sp>
          <p:nvSpPr>
            <p:cNvPr name="Freeform 15" id="15"/>
            <p:cNvSpPr/>
            <p:nvPr/>
          </p:nvSpPr>
          <p:spPr>
            <a:xfrm flipH="true" flipV="false" rot="0">
              <a:off x="0" y="0"/>
              <a:ext cx="1130773" cy="872835"/>
            </a:xfrm>
            <a:custGeom>
              <a:avLst/>
              <a:gdLst/>
              <a:ahLst/>
              <a:cxnLst/>
              <a:rect r="r" b="b" t="t" l="l"/>
              <a:pathLst>
                <a:path h="872835" w="1130773">
                  <a:moveTo>
                    <a:pt x="1092588" y="0"/>
                  </a:moveTo>
                  <a:lnTo>
                    <a:pt x="38186" y="0"/>
                  </a:lnTo>
                  <a:cubicBezTo>
                    <a:pt x="17096" y="0"/>
                    <a:pt x="0" y="17096"/>
                    <a:pt x="0" y="38186"/>
                  </a:cubicBezTo>
                  <a:lnTo>
                    <a:pt x="0" y="834649"/>
                  </a:lnTo>
                  <a:cubicBezTo>
                    <a:pt x="0" y="855738"/>
                    <a:pt x="17096" y="872835"/>
                    <a:pt x="38186" y="872835"/>
                  </a:cubicBezTo>
                  <a:lnTo>
                    <a:pt x="1092588" y="872835"/>
                  </a:lnTo>
                  <a:cubicBezTo>
                    <a:pt x="1113677" y="872835"/>
                    <a:pt x="1130773" y="855738"/>
                    <a:pt x="1130773" y="834649"/>
                  </a:cubicBezTo>
                  <a:lnTo>
                    <a:pt x="1130773" y="38186"/>
                  </a:lnTo>
                  <a:cubicBezTo>
                    <a:pt x="1130773" y="17096"/>
                    <a:pt x="1113677" y="0"/>
                    <a:pt x="1092588" y="0"/>
                  </a:cubicBezTo>
                  <a:close/>
                </a:path>
              </a:pathLst>
            </a:custGeom>
            <a:blipFill>
              <a:blip r:embed="rId8"/>
              <a:stretch>
                <a:fillRect l="-7819" t="0" r="-7819" b="0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346426" y="6423189"/>
            <a:ext cx="7187919" cy="193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Nasceu de necessidade prática (ARPANET). Suas especificações e RFCs descrevem protocolos implementáveis e cresceram com a adoção. Ou seja, enquanto OSI descreve como idealmente dividir responsabilidades, TCP/IP descreve como realmente comunicar.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3284180" y="5870783"/>
            <a:ext cx="4836963" cy="846468"/>
          </a:xfrm>
          <a:custGeom>
            <a:avLst/>
            <a:gdLst/>
            <a:ahLst/>
            <a:cxnLst/>
            <a:rect r="r" b="b" t="t" l="l"/>
            <a:pathLst>
              <a:path h="846468" w="4836963">
                <a:moveTo>
                  <a:pt x="0" y="0"/>
                </a:moveTo>
                <a:lnTo>
                  <a:pt x="4836962" y="0"/>
                </a:lnTo>
                <a:lnTo>
                  <a:pt x="4836962" y="846468"/>
                </a:lnTo>
                <a:lnTo>
                  <a:pt x="0" y="84646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265189" y="3089470"/>
            <a:ext cx="4836963" cy="846468"/>
          </a:xfrm>
          <a:custGeom>
            <a:avLst/>
            <a:gdLst/>
            <a:ahLst/>
            <a:cxnLst/>
            <a:rect r="r" b="b" t="t" l="l"/>
            <a:pathLst>
              <a:path h="846468" w="4836963">
                <a:moveTo>
                  <a:pt x="0" y="0"/>
                </a:moveTo>
                <a:lnTo>
                  <a:pt x="4836963" y="0"/>
                </a:lnTo>
                <a:lnTo>
                  <a:pt x="4836963" y="846468"/>
                </a:lnTo>
                <a:lnTo>
                  <a:pt x="0" y="84646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1544502"/>
            <a:ext cx="7568444" cy="1239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0"/>
              </a:lnSpc>
              <a:spcBef>
                <a:spcPct val="0"/>
              </a:spcBef>
            </a:pPr>
            <a:r>
              <a:rPr lang="en-US" sz="3564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Por que OSI é considerado teórico e TCP/IP mais prático?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65189" y="4261917"/>
            <a:ext cx="7187919" cy="96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Especificou camadas, serviços e interfaces de maneira acadêmica — foi útil pedagogicamente, mas poucas implementações seguiram o padrão "puramente OSI".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736960" y="3601559"/>
            <a:ext cx="5549736" cy="38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OSI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736960" y="5796392"/>
            <a:ext cx="5549736" cy="38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TCP/IP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28926" y="3404693"/>
            <a:ext cx="7187919" cy="586480"/>
            <a:chOff x="0" y="0"/>
            <a:chExt cx="4980849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849" cy="406400"/>
            </a:xfrm>
            <a:custGeom>
              <a:avLst/>
              <a:gdLst/>
              <a:ahLst/>
              <a:cxnLst/>
              <a:rect r="r" b="b" t="t" l="l"/>
              <a:pathLst>
                <a:path h="406400" w="4980849">
                  <a:moveTo>
                    <a:pt x="4777649" y="0"/>
                  </a:moveTo>
                  <a:cubicBezTo>
                    <a:pt x="4889873" y="0"/>
                    <a:pt x="4980849" y="90976"/>
                    <a:pt x="4980849" y="203200"/>
                  </a:cubicBezTo>
                  <a:cubicBezTo>
                    <a:pt x="4980849" y="315424"/>
                    <a:pt x="4889873" y="406400"/>
                    <a:pt x="47776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849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28926" y="5599526"/>
            <a:ext cx="7187919" cy="586480"/>
            <a:chOff x="0" y="0"/>
            <a:chExt cx="4980849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80849" cy="406400"/>
            </a:xfrm>
            <a:custGeom>
              <a:avLst/>
              <a:gdLst/>
              <a:ahLst/>
              <a:cxnLst/>
              <a:rect r="r" b="b" t="t" l="l"/>
              <a:pathLst>
                <a:path h="406400" w="4980849">
                  <a:moveTo>
                    <a:pt x="4777649" y="0"/>
                  </a:moveTo>
                  <a:cubicBezTo>
                    <a:pt x="4889873" y="0"/>
                    <a:pt x="4980849" y="90976"/>
                    <a:pt x="4980849" y="203200"/>
                  </a:cubicBezTo>
                  <a:cubicBezTo>
                    <a:pt x="4980849" y="315424"/>
                    <a:pt x="4889873" y="406400"/>
                    <a:pt x="47776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980849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537398" y="3540640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6" y="0"/>
                </a:lnTo>
                <a:lnTo>
                  <a:pt x="314586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37398" y="5735473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6" y="0"/>
                </a:lnTo>
                <a:lnTo>
                  <a:pt x="314586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574661" y="-2875072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9672" y="1993935"/>
            <a:ext cx="7568444" cy="607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0"/>
              </a:lnSpc>
              <a:spcBef>
                <a:spcPct val="0"/>
              </a:spcBef>
            </a:pPr>
            <a:r>
              <a:rPr lang="en-US" sz="3564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Vantagens de estudar ambos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56161" y="4153907"/>
            <a:ext cx="7187919" cy="96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00"/>
              </a:lnSpc>
            </a:pPr>
            <a:r>
              <a:rPr lang="en-US" sz="20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Fornece vocabulário e estrutura didática — 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bom para entender onde ocorre cada tipo de problema (ex.: se é físico, enlace, rede, transporte ou aplicação).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37398" y="6315178"/>
            <a:ext cx="7187919" cy="258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Dá conhecimento prático e operacional —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essencial para trabalhar com redes reais, configurar roteadores, diagnosticar internet, entender NAT, IPv6, BGP, DHCP.</a:t>
            </a:r>
          </a:p>
          <a:p>
            <a:pPr algn="l" marL="431801" indent="-215900" lvl="1">
              <a:lnSpc>
                <a:spcPts val="260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Juntos dão visão conceitual + aplicabilidade —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facilitam troubleshooting e design de sistemas em rede.</a:t>
            </a:r>
          </a:p>
          <a:p>
            <a:pPr algn="l">
              <a:lnSpc>
                <a:spcPts val="2600"/>
              </a:lnSpc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3475152" y="5762772"/>
            <a:ext cx="4836963" cy="846468"/>
          </a:xfrm>
          <a:custGeom>
            <a:avLst/>
            <a:gdLst/>
            <a:ahLst/>
            <a:cxnLst/>
            <a:rect r="r" b="b" t="t" l="l"/>
            <a:pathLst>
              <a:path h="846468" w="4836963">
                <a:moveTo>
                  <a:pt x="0" y="0"/>
                </a:moveTo>
                <a:lnTo>
                  <a:pt x="4836962" y="0"/>
                </a:lnTo>
                <a:lnTo>
                  <a:pt x="4836962" y="846469"/>
                </a:lnTo>
                <a:lnTo>
                  <a:pt x="0" y="8464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56161" y="2981459"/>
            <a:ext cx="4836963" cy="846468"/>
          </a:xfrm>
          <a:custGeom>
            <a:avLst/>
            <a:gdLst/>
            <a:ahLst/>
            <a:cxnLst/>
            <a:rect r="r" b="b" t="t" l="l"/>
            <a:pathLst>
              <a:path h="846468" w="4836963">
                <a:moveTo>
                  <a:pt x="0" y="0"/>
                </a:moveTo>
                <a:lnTo>
                  <a:pt x="4836963" y="0"/>
                </a:lnTo>
                <a:lnTo>
                  <a:pt x="4836963" y="846468"/>
                </a:lnTo>
                <a:lnTo>
                  <a:pt x="0" y="84646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927932" y="3493548"/>
            <a:ext cx="5549736" cy="38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OSI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27932" y="5688381"/>
            <a:ext cx="5549736" cy="38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TCP/IP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609139" y="3691381"/>
            <a:ext cx="7187919" cy="586480"/>
            <a:chOff x="0" y="0"/>
            <a:chExt cx="4980849" cy="406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980849" cy="406400"/>
            </a:xfrm>
            <a:custGeom>
              <a:avLst/>
              <a:gdLst/>
              <a:ahLst/>
              <a:cxnLst/>
              <a:rect r="r" b="b" t="t" l="l"/>
              <a:pathLst>
                <a:path h="406400" w="4980849">
                  <a:moveTo>
                    <a:pt x="4777649" y="0"/>
                  </a:moveTo>
                  <a:cubicBezTo>
                    <a:pt x="4889873" y="0"/>
                    <a:pt x="4980849" y="90976"/>
                    <a:pt x="4980849" y="203200"/>
                  </a:cubicBezTo>
                  <a:cubicBezTo>
                    <a:pt x="4980849" y="315424"/>
                    <a:pt x="4889873" y="406400"/>
                    <a:pt x="47776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4980849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609139" y="5886214"/>
            <a:ext cx="7187919" cy="586480"/>
            <a:chOff x="0" y="0"/>
            <a:chExt cx="4980849" cy="4064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980849" cy="406400"/>
            </a:xfrm>
            <a:custGeom>
              <a:avLst/>
              <a:gdLst/>
              <a:ahLst/>
              <a:cxnLst/>
              <a:rect r="r" b="b" t="t" l="l"/>
              <a:pathLst>
                <a:path h="406400" w="4980849">
                  <a:moveTo>
                    <a:pt x="4777649" y="0"/>
                  </a:moveTo>
                  <a:cubicBezTo>
                    <a:pt x="4889873" y="0"/>
                    <a:pt x="4980849" y="90976"/>
                    <a:pt x="4980849" y="203200"/>
                  </a:cubicBezTo>
                  <a:cubicBezTo>
                    <a:pt x="4980849" y="315424"/>
                    <a:pt x="4889873" y="406400"/>
                    <a:pt x="47776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4980849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9817610" y="3827328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9817610" y="6022160"/>
            <a:ext cx="314587" cy="314587"/>
          </a:xfrm>
          <a:custGeom>
            <a:avLst/>
            <a:gdLst/>
            <a:ahLst/>
            <a:cxnLst/>
            <a:rect r="r" b="b" t="t" l="l"/>
            <a:pathLst>
              <a:path h="314587" w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9499884" y="1993935"/>
            <a:ext cx="7568444" cy="607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0"/>
              </a:lnSpc>
              <a:spcBef>
                <a:spcPct val="0"/>
              </a:spcBef>
            </a:pPr>
            <a:r>
              <a:rPr lang="en-US" sz="3564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Quando usar qual modelo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736374" y="4440594"/>
            <a:ext cx="7187919" cy="64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00"/>
              </a:lnSpc>
            </a:pPr>
            <a:r>
              <a:rPr lang="en-US" sz="20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Ensino e diagnóstico: 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OSI para mapear problemas (por exemplo: “o ping testa até a camada 3” — ICMP).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817610" y="6601866"/>
            <a:ext cx="7187919" cy="96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00"/>
              </a:lnSpc>
            </a:pPr>
            <a:r>
              <a:rPr lang="en-US" sz="20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Implementação e configuração: </a:t>
            </a: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TCP/IP para falar de endereços IP, NAT, TCP, UDP, DNS, BGP, IPv6 etc.</a:t>
            </a:r>
          </a:p>
          <a:p>
            <a:pPr algn="l">
              <a:lnSpc>
                <a:spcPts val="2600"/>
              </a:lnSpc>
            </a:pPr>
          </a:p>
        </p:txBody>
      </p:sp>
      <p:sp>
        <p:nvSpPr>
          <p:cNvPr name="Freeform 31" id="31"/>
          <p:cNvSpPr/>
          <p:nvPr/>
        </p:nvSpPr>
        <p:spPr>
          <a:xfrm flipH="false" flipV="false" rot="0">
            <a:off x="11755364" y="6049460"/>
            <a:ext cx="4836963" cy="846468"/>
          </a:xfrm>
          <a:custGeom>
            <a:avLst/>
            <a:gdLst/>
            <a:ahLst/>
            <a:cxnLst/>
            <a:rect r="r" b="b" t="t" l="l"/>
            <a:pathLst>
              <a:path h="846468" w="4836963">
                <a:moveTo>
                  <a:pt x="0" y="0"/>
                </a:moveTo>
                <a:lnTo>
                  <a:pt x="4836963" y="0"/>
                </a:lnTo>
                <a:lnTo>
                  <a:pt x="4836963" y="846468"/>
                </a:lnTo>
                <a:lnTo>
                  <a:pt x="0" y="84646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9736374" y="3268147"/>
            <a:ext cx="4836963" cy="846468"/>
          </a:xfrm>
          <a:custGeom>
            <a:avLst/>
            <a:gdLst/>
            <a:ahLst/>
            <a:cxnLst/>
            <a:rect r="r" b="b" t="t" l="l"/>
            <a:pathLst>
              <a:path h="846468" w="4836963">
                <a:moveTo>
                  <a:pt x="0" y="0"/>
                </a:moveTo>
                <a:lnTo>
                  <a:pt x="4836962" y="0"/>
                </a:lnTo>
                <a:lnTo>
                  <a:pt x="4836962" y="846468"/>
                </a:lnTo>
                <a:lnTo>
                  <a:pt x="0" y="84646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10208144" y="3780236"/>
            <a:ext cx="5549736" cy="38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OSI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208144" y="5975069"/>
            <a:ext cx="5549736" cy="38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TCP/IP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2461" t="-15029" r="0" b="-1817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2071988" cy="10287000"/>
            <a:chOff x="0" y="0"/>
            <a:chExt cx="3179454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9454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79454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13113" y="4268856"/>
            <a:ext cx="7097411" cy="1577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9"/>
              </a:lnSpc>
              <a:spcBef>
                <a:spcPct val="0"/>
              </a:spcBef>
            </a:pPr>
            <a:r>
              <a:rPr lang="en-US" sz="9264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Obrigada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6574661" y="-2875072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033327" y="449580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400" t="-25884" r="-8796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2071988" cy="10287000"/>
            <a:chOff x="0" y="0"/>
            <a:chExt cx="3179454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9454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79454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3012299"/>
            <a:ext cx="8994395" cy="1370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35"/>
              </a:lnSpc>
              <a:spcBef>
                <a:spcPct val="0"/>
              </a:spcBef>
            </a:pPr>
            <a:r>
              <a:rPr lang="en-US" sz="8025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Modelo OSI: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720152"/>
            <a:ext cx="9474689" cy="550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7370" indent="-343685" lvl="1">
              <a:lnSpc>
                <a:spcPts val="4457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183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Quais são as 7 camadas do modelo: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7596" y="1028700"/>
            <a:ext cx="683116" cy="695283"/>
          </a:xfrm>
          <a:custGeom>
            <a:avLst/>
            <a:gdLst/>
            <a:ahLst/>
            <a:cxnLst/>
            <a:rect r="r" b="b" t="t" l="l"/>
            <a:pathLst>
              <a:path h="695283" w="683116">
                <a:moveTo>
                  <a:pt x="0" y="0"/>
                </a:moveTo>
                <a:lnTo>
                  <a:pt x="683116" y="0"/>
                </a:lnTo>
                <a:lnTo>
                  <a:pt x="683116" y="695283"/>
                </a:lnTo>
                <a:lnTo>
                  <a:pt x="0" y="6952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574661" y="-2875072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474422" y="4084647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875720" y="2261248"/>
            <a:ext cx="5787173" cy="4969108"/>
            <a:chOff x="0" y="0"/>
            <a:chExt cx="896585" cy="7698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96585" cy="769845"/>
            </a:xfrm>
            <a:custGeom>
              <a:avLst/>
              <a:gdLst/>
              <a:ahLst/>
              <a:cxnLst/>
              <a:rect r="r" b="b" t="t" l="l"/>
              <a:pathLst>
                <a:path h="769845" w="896585">
                  <a:moveTo>
                    <a:pt x="74915" y="0"/>
                  </a:moveTo>
                  <a:lnTo>
                    <a:pt x="821669" y="0"/>
                  </a:lnTo>
                  <a:cubicBezTo>
                    <a:pt x="841538" y="0"/>
                    <a:pt x="860593" y="7893"/>
                    <a:pt x="874642" y="21942"/>
                  </a:cubicBezTo>
                  <a:cubicBezTo>
                    <a:pt x="888692" y="35992"/>
                    <a:pt x="896585" y="55046"/>
                    <a:pt x="896585" y="74915"/>
                  </a:cubicBezTo>
                  <a:lnTo>
                    <a:pt x="896585" y="694930"/>
                  </a:lnTo>
                  <a:cubicBezTo>
                    <a:pt x="896585" y="736304"/>
                    <a:pt x="863044" y="769845"/>
                    <a:pt x="821669" y="769845"/>
                  </a:cubicBezTo>
                  <a:lnTo>
                    <a:pt x="74915" y="769845"/>
                  </a:lnTo>
                  <a:cubicBezTo>
                    <a:pt x="33541" y="769845"/>
                    <a:pt x="0" y="736304"/>
                    <a:pt x="0" y="694930"/>
                  </a:cubicBezTo>
                  <a:lnTo>
                    <a:pt x="0" y="74915"/>
                  </a:lnTo>
                  <a:cubicBezTo>
                    <a:pt x="0" y="33541"/>
                    <a:pt x="33541" y="0"/>
                    <a:pt x="74915" y="0"/>
                  </a:cubicBezTo>
                  <a:close/>
                </a:path>
              </a:pathLst>
            </a:custGeom>
            <a:blipFill>
              <a:blip r:embed="rId7"/>
              <a:stretch>
                <a:fillRect l="-7242" t="0" r="-7242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9563836" y="5520309"/>
            <a:ext cx="4299005" cy="2983601"/>
            <a:chOff x="0" y="0"/>
            <a:chExt cx="999406" cy="69360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99406" cy="693609"/>
            </a:xfrm>
            <a:custGeom>
              <a:avLst/>
              <a:gdLst/>
              <a:ahLst/>
              <a:cxnLst/>
              <a:rect r="r" b="b" t="t" l="l"/>
              <a:pathLst>
                <a:path h="693609" w="999406">
                  <a:moveTo>
                    <a:pt x="100848" y="0"/>
                  </a:moveTo>
                  <a:lnTo>
                    <a:pt x="898558" y="0"/>
                  </a:lnTo>
                  <a:cubicBezTo>
                    <a:pt x="954255" y="0"/>
                    <a:pt x="999406" y="45151"/>
                    <a:pt x="999406" y="100848"/>
                  </a:cubicBezTo>
                  <a:lnTo>
                    <a:pt x="999406" y="592761"/>
                  </a:lnTo>
                  <a:cubicBezTo>
                    <a:pt x="999406" y="648458"/>
                    <a:pt x="954255" y="693609"/>
                    <a:pt x="898558" y="693609"/>
                  </a:cubicBezTo>
                  <a:lnTo>
                    <a:pt x="100848" y="693609"/>
                  </a:lnTo>
                  <a:cubicBezTo>
                    <a:pt x="45151" y="693609"/>
                    <a:pt x="0" y="648458"/>
                    <a:pt x="0" y="592761"/>
                  </a:cubicBezTo>
                  <a:lnTo>
                    <a:pt x="0" y="100848"/>
                  </a:lnTo>
                  <a:cubicBezTo>
                    <a:pt x="0" y="45151"/>
                    <a:pt x="45151" y="0"/>
                    <a:pt x="100848" y="0"/>
                  </a:cubicBezTo>
                  <a:close/>
                </a:path>
              </a:pathLst>
            </a:custGeom>
            <a:blipFill>
              <a:blip r:embed="rId8"/>
              <a:stretch>
                <a:fillRect l="-85367" t="-33359" r="0" b="-44589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437596" y="2744223"/>
            <a:ext cx="4863514" cy="83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Introdução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46956" y="1189443"/>
            <a:ext cx="2673730" cy="354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8"/>
              </a:lnSpc>
            </a:pPr>
            <a:r>
              <a:rPr lang="en-US" sz="222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Thynk Unlimited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4065597"/>
            <a:ext cx="7706404" cy="2422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87"/>
              </a:lnSpc>
            </a:pPr>
            <a:r>
              <a:rPr lang="en-US" sz="21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Modelo OSI (Open Systems Interconnection) é um modelo de referência criado pela ISO para padronizar e explicar como sistemas heterogêneos se comunicam em rede. Ele divide a comunicação em 7 camadas bem definidas. A ideia central é encapsulamento: cada camada acrescenta (ou retira) informações específicas ao passar os dados para cima/baixo.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58007" y="2898105"/>
            <a:ext cx="7465345" cy="599864"/>
            <a:chOff x="0" y="0"/>
            <a:chExt cx="5057675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71235" y="3037154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5"/>
                </a:lnTo>
                <a:lnTo>
                  <a:pt x="0" y="3217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982685" y="-2217964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858927" y="1033139"/>
            <a:ext cx="5690303" cy="83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Camada 1 — Física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1406" y="3634796"/>
            <a:ext cx="7465345" cy="231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Transmissão dos bits brutos pelo meio físico: especificações elétricas, ópticas, mecânicas e funcionais (cabos, conectores, sinalização, taxa de transmissão).</a:t>
            </a:r>
          </a:p>
          <a:p>
            <a:pPr algn="just">
              <a:lnSpc>
                <a:spcPts val="2659"/>
              </a:lnSpc>
            </a:pPr>
          </a:p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Define topologias físicas, codificações, modulação.</a:t>
            </a:r>
          </a:p>
          <a:p>
            <a:pPr algn="just">
              <a:lnSpc>
                <a:spcPts val="2659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858007" y="2463354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1" y="0"/>
                </a:lnTo>
                <a:lnTo>
                  <a:pt x="4947341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470682" y="2989640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Função / responsabilidades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864791" y="6237420"/>
            <a:ext cx="7465345" cy="599864"/>
            <a:chOff x="0" y="0"/>
            <a:chExt cx="5057675" cy="406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078020" y="6376470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5"/>
                </a:lnTo>
                <a:lnTo>
                  <a:pt x="0" y="3217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596024" y="6404392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1" y="0"/>
                </a:lnTo>
                <a:lnTo>
                  <a:pt x="4947341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477466" y="6328956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Meios/tecnologias: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8020" y="6980159"/>
            <a:ext cx="7465345" cy="655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cabos UTP (Cat5e/6), fibra óptica, cabos coaxiais, rádio (Wi-Fi), modems, sinais elétricos/ópticos.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676720" y="2754227"/>
            <a:ext cx="7465345" cy="599864"/>
            <a:chOff x="0" y="0"/>
            <a:chExt cx="5057675" cy="406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9937882" y="942975"/>
            <a:ext cx="6424049" cy="1694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b="true" sz="4903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Camada 2 — Enlace (Data Link)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790119" y="3490918"/>
            <a:ext cx="7465345" cy="2642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Comunicação confiável entre dispositivos fisicamente conectados: controle de acesso ao meio (MAC), detecção de erro (CRC), endereçamento físico (MAC), controle de fluxo em nível de enlace.</a:t>
            </a:r>
          </a:p>
          <a:p>
            <a:pPr algn="just">
              <a:lnSpc>
                <a:spcPts val="2659"/>
              </a:lnSpc>
            </a:pPr>
          </a:p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Dois subníveis em IEEE 802: LLC (Logical Link Control) e MAC.</a:t>
            </a:r>
          </a:p>
          <a:p>
            <a:pPr algn="just">
              <a:lnSpc>
                <a:spcPts val="2659"/>
              </a:lnSpc>
            </a:pP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2515774" y="2926027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1" y="0"/>
                </a:lnTo>
                <a:lnTo>
                  <a:pt x="4947341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0289395" y="2845762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Função / responsabilidades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9310620" y="6189895"/>
            <a:ext cx="7465345" cy="599864"/>
            <a:chOff x="0" y="0"/>
            <a:chExt cx="5057675" cy="4064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9310620" y="5755144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1" y="0"/>
                </a:lnTo>
                <a:lnTo>
                  <a:pt x="4947341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9923295" y="6281430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Protocolos e tecnologias: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523848" y="6932633"/>
            <a:ext cx="7465345" cy="98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Ethernet (IEEE 802.3), Wi-Fi (IEEE 802.11), PPP, VLANs (802.1Q), STP (Spanning Tree Protocol — evita loops), LACP.</a:t>
            </a: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9886303" y="2893691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5" y="0"/>
                </a:lnTo>
                <a:lnTo>
                  <a:pt x="321765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9523848" y="6338884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5073" y="2745660"/>
            <a:ext cx="7465345" cy="599864"/>
            <a:chOff x="0" y="0"/>
            <a:chExt cx="5057675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28302" y="2884709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982685" y="-2217964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831780" y="942975"/>
            <a:ext cx="5631932" cy="827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b="true" sz="4903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Camada 3 — Rede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472" y="3482351"/>
            <a:ext cx="7465345" cy="1980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Endereçamento lógico (IP), encaminhamento (routing) e roteamento entre sub-redes.</a:t>
            </a:r>
          </a:p>
          <a:p>
            <a:pPr algn="just">
              <a:lnSpc>
                <a:spcPts val="2659"/>
              </a:lnSpc>
            </a:pPr>
          </a:p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Fragmentação e reassembly (em IPv4), seleção de rota, políticas de QoS (em alguns casos).</a:t>
            </a:r>
          </a:p>
          <a:p>
            <a:pPr algn="just">
              <a:lnSpc>
                <a:spcPts val="2659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15073" y="2310909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2" y="0"/>
                </a:lnTo>
                <a:lnTo>
                  <a:pt x="4947342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27748" y="2837195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Função / responsabilidades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21858" y="5842598"/>
            <a:ext cx="7465345" cy="599864"/>
            <a:chOff x="0" y="0"/>
            <a:chExt cx="5057675" cy="406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135086" y="5981647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21858" y="5407848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1" y="0"/>
                </a:lnTo>
                <a:lnTo>
                  <a:pt x="4947341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534533" y="5934133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Protocolos principais: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35086" y="6585337"/>
            <a:ext cx="7465345" cy="1649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 (IPv4, IPv6), ICMP (mensagens de controle: echo, unreachable), IGMP (multicast), ARP (mapeia IP → MAC — frequentemente vista entre camada 2/3), OSPF/BGP (protocolos de roteamento — operam entre roteadores, camada de rede/inter-redes).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360901" y="2555556"/>
            <a:ext cx="7465345" cy="599864"/>
            <a:chOff x="0" y="0"/>
            <a:chExt cx="5057675" cy="406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9574130" y="2694605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421040" y="942975"/>
            <a:ext cx="7571865" cy="827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b="true" sz="4903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Camada 4 — Transporte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74300" y="3292247"/>
            <a:ext cx="7465345" cy="231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Ent</a:t>
            </a: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rega fim-a-fim entre processos: multiplexação por portas, confiabilidade (ou não), controle de fluxo, controle de congestionamento.</a:t>
            </a:r>
          </a:p>
          <a:p>
            <a:pPr algn="just">
              <a:lnSpc>
                <a:spcPts val="2659"/>
              </a:lnSpc>
            </a:pPr>
          </a:p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Segmentação (dados da aplicação em segmentos) e remontagem.</a:t>
            </a:r>
          </a:p>
          <a:p>
            <a:pPr algn="just">
              <a:lnSpc>
                <a:spcPts val="2659"/>
              </a:lnSpc>
            </a:pP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9360901" y="2120805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2" y="0"/>
                </a:lnTo>
                <a:lnTo>
                  <a:pt x="4947342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9973576" y="2647091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Função / responsabilidades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360901" y="5774184"/>
            <a:ext cx="7465345" cy="599864"/>
            <a:chOff x="0" y="0"/>
            <a:chExt cx="5057675" cy="4064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9574130" y="5913234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5"/>
                </a:lnTo>
                <a:lnTo>
                  <a:pt x="0" y="3217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9360901" y="5339434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2" y="0"/>
                </a:lnTo>
                <a:lnTo>
                  <a:pt x="4947342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9973576" y="5865720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Protocolos principais: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574130" y="6516923"/>
            <a:ext cx="7465345" cy="1649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 (IPv4, IPv6), ICMP (mensagens de controle: echo, unreachable), IGMP (multicast), ARP (mapeia IP → MAC — frequentemente vista entre camada 2/3), OSPF/BGP (protocolos de roteamento — operam entre roteadores, camada de rede/inter-redes).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5073" y="2745660"/>
            <a:ext cx="7465345" cy="599864"/>
            <a:chOff x="0" y="0"/>
            <a:chExt cx="5057675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28302" y="2884709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982685" y="-2217964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70659" y="942975"/>
            <a:ext cx="6167742" cy="827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b="true" sz="4903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Camada 5 — Sessão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472" y="3482351"/>
            <a:ext cx="7465345" cy="1980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</a:t>
            </a: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ntrole de diálogo entre dois hosts: estabelecer, manter e encerrar sessões.</a:t>
            </a:r>
          </a:p>
          <a:p>
            <a:pPr algn="just">
              <a:lnSpc>
                <a:spcPts val="2659"/>
              </a:lnSpc>
            </a:pPr>
          </a:p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Sincronização (inserir pontos de verificação para recuperação de sessão) e gerenciamento de tokens.</a:t>
            </a:r>
          </a:p>
          <a:p>
            <a:pPr algn="just">
              <a:lnSpc>
                <a:spcPts val="2659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15073" y="2310909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2" y="0"/>
                </a:lnTo>
                <a:lnTo>
                  <a:pt x="4947342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27748" y="2837195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Função / responsabilidades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21858" y="5842598"/>
            <a:ext cx="7465345" cy="599864"/>
            <a:chOff x="0" y="0"/>
            <a:chExt cx="5057675" cy="406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135086" y="5981647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21858" y="5407848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1" y="0"/>
                </a:lnTo>
                <a:lnTo>
                  <a:pt x="4947341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534533" y="5934133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Protocolos/serviços: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35086" y="6585337"/>
            <a:ext cx="7465345" cy="655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NetBIOS, RPC, SMB (tem componentes de sessão), alguns sockets de sessão.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331944" y="2721176"/>
            <a:ext cx="7465345" cy="599864"/>
            <a:chOff x="0" y="0"/>
            <a:chExt cx="5057675" cy="406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9545173" y="2860225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574130" y="942975"/>
            <a:ext cx="7194203" cy="1523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33"/>
              </a:lnSpc>
              <a:spcBef>
                <a:spcPct val="0"/>
              </a:spcBef>
            </a:pPr>
            <a:r>
              <a:rPr lang="en-US" b="true" sz="4380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Camada 6 — Apresentação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45343" y="3457867"/>
            <a:ext cx="7465345" cy="231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radução de formatos (ex.: de UTF-8 para outro), compressão, cifragem/decifragem de dados, marshalling/unmarshalling de objetos.</a:t>
            </a:r>
          </a:p>
          <a:p>
            <a:pPr algn="just">
              <a:lnSpc>
                <a:spcPts val="2659"/>
              </a:lnSpc>
            </a:pPr>
          </a:p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Garante que os dados enviados pela aplicação do lado A possam ser lidos pela aplicação do lado B.</a:t>
            </a:r>
          </a:p>
          <a:p>
            <a:pPr algn="just">
              <a:lnSpc>
                <a:spcPts val="2659"/>
              </a:lnSpc>
            </a:pP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9331944" y="2286425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2" y="0"/>
                </a:lnTo>
                <a:lnTo>
                  <a:pt x="4947342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9944619" y="2812711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Função / responsabilidades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331944" y="5939805"/>
            <a:ext cx="7465345" cy="599864"/>
            <a:chOff x="0" y="0"/>
            <a:chExt cx="5057675" cy="4064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9545173" y="6078854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5"/>
                </a:lnTo>
                <a:lnTo>
                  <a:pt x="0" y="3217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9331944" y="5505054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2" y="0"/>
                </a:lnTo>
                <a:lnTo>
                  <a:pt x="4947342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9944619" y="6031340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Protocolos/tecnologias: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545173" y="6682543"/>
            <a:ext cx="7465345" cy="1318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TLS/SSL (também frequentemente representado em camada de aplicação na prática), ASN.1, formatos de mídia (JPEG, MPEG) — responsável por definição de formatos.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301321" y="3754366"/>
            <a:ext cx="7465345" cy="599864"/>
            <a:chOff x="0" y="0"/>
            <a:chExt cx="5057675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514549" y="3893415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982685" y="-2217964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642271" y="1965948"/>
            <a:ext cx="7223471" cy="827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b="true" sz="4903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Camada 7 — Aplicação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14720" y="4491057"/>
            <a:ext cx="7465345" cy="231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</a:t>
            </a: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necer serviços diretamente às aplicações do usuário (navegadores, clientes de e-mail, etc.).</a:t>
            </a:r>
          </a:p>
          <a:p>
            <a:pPr algn="just">
              <a:lnSpc>
                <a:spcPts val="2659"/>
              </a:lnSpc>
            </a:pPr>
          </a:p>
          <a:p>
            <a:pPr algn="just" marL="441654" indent="-220827" lvl="1">
              <a:lnSpc>
                <a:spcPts val="2659"/>
              </a:lnSpc>
              <a:buFont typeface="Arial"/>
              <a:buChar char="•"/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Formatos de dados, autenticação, sessão de usuário (parte dela), transferência de arquivos, correio eletrônico.</a:t>
            </a:r>
          </a:p>
          <a:p>
            <a:pPr algn="just">
              <a:lnSpc>
                <a:spcPts val="2659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5301321" y="3319615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1" y="0"/>
                </a:lnTo>
                <a:lnTo>
                  <a:pt x="4947341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913996" y="3845901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Função / responsabilidades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308105" y="6851304"/>
            <a:ext cx="7465345" cy="599864"/>
            <a:chOff x="0" y="0"/>
            <a:chExt cx="5057675" cy="406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057675" cy="406400"/>
            </a:xfrm>
            <a:custGeom>
              <a:avLst/>
              <a:gdLst/>
              <a:ahLst/>
              <a:cxnLst/>
              <a:rect r="r" b="b" t="t" l="l"/>
              <a:pathLst>
                <a:path h="406400" w="5057675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5521334" y="6990353"/>
            <a:ext cx="321766" cy="321766"/>
          </a:xfrm>
          <a:custGeom>
            <a:avLst/>
            <a:gdLst/>
            <a:ahLst/>
            <a:cxnLst/>
            <a:rect r="r" b="b" t="t" l="l"/>
            <a:pathLst>
              <a:path h="321766" w="321766">
                <a:moveTo>
                  <a:pt x="0" y="0"/>
                </a:moveTo>
                <a:lnTo>
                  <a:pt x="321766" y="0"/>
                </a:lnTo>
                <a:lnTo>
                  <a:pt x="321766" y="321766"/>
                </a:lnTo>
                <a:lnTo>
                  <a:pt x="0" y="32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5308105" y="6416554"/>
            <a:ext cx="4947341" cy="865785"/>
          </a:xfrm>
          <a:custGeom>
            <a:avLst/>
            <a:gdLst/>
            <a:ahLst/>
            <a:cxnLst/>
            <a:rect r="r" b="b" t="t" l="l"/>
            <a:pathLst>
              <a:path h="865785" w="4947341">
                <a:moveTo>
                  <a:pt x="0" y="0"/>
                </a:moveTo>
                <a:lnTo>
                  <a:pt x="4947342" y="0"/>
                </a:lnTo>
                <a:lnTo>
                  <a:pt x="4947342" y="865785"/>
                </a:lnTo>
                <a:lnTo>
                  <a:pt x="0" y="865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5920780" y="6942839"/>
            <a:ext cx="5676380" cy="38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6"/>
              </a:lnSpc>
            </a:pPr>
            <a:r>
              <a:rPr lang="en-US" sz="236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Exemplos de protocolos: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521334" y="7594043"/>
            <a:ext cx="7465345" cy="986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204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HTTP/HTTPS (porta 80/443), FTP (21), SMTP (25), POP3 (110), IMAP (143), DNS (53 — também atua em camada inferior por UDP).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400" t="-25884" r="-8796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2071988" cy="10287000"/>
            <a:chOff x="0" y="0"/>
            <a:chExt cx="3179454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9454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79454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637788"/>
            <a:ext cx="7821406" cy="2505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93"/>
              </a:lnSpc>
              <a:spcBef>
                <a:spcPct val="0"/>
              </a:spcBef>
            </a:pPr>
            <a:r>
              <a:rPr lang="en-US" sz="7209" b="true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Arquitetura TCP/IP: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489435"/>
            <a:ext cx="6166445" cy="2505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8"/>
              </a:lnSpc>
              <a:spcBef>
                <a:spcPct val="0"/>
              </a:spcBef>
            </a:pPr>
            <a:r>
              <a:rPr lang="en-US" sz="2377">
                <a:solidFill>
                  <a:srgbClr val="FFFFFF"/>
                </a:solidFill>
                <a:latin typeface="Montaser Arabic"/>
                <a:ea typeface="Montaser Arabic"/>
                <a:cs typeface="Montaser Arabic"/>
                <a:sym typeface="Montaser Arabic"/>
              </a:rPr>
              <a:t>O modelo TCP/IP (ou suíte de protocolos TCP/IP) é um conjunto de protocolos criado durante o desenvolvimento da ARPANET e padronizado pela IETF. É centrado em implementações práticas usadas na Internet.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32600" y="8721930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982685" y="-2217964"/>
            <a:ext cx="5138677" cy="4419262"/>
          </a:xfrm>
          <a:custGeom>
            <a:avLst/>
            <a:gdLst/>
            <a:ahLst/>
            <a:cxnLst/>
            <a:rect r="r" b="b" t="t" l="l"/>
            <a:pathLst>
              <a:path h="4419262" w="5138677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507470" y="449217"/>
            <a:ext cx="7273059" cy="2561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4"/>
              </a:lnSpc>
              <a:spcBef>
                <a:spcPct val="0"/>
              </a:spcBef>
            </a:pPr>
            <a:r>
              <a:rPr lang="en-US" b="true" sz="4903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Camadas do TCP/IP (modelo clássico em 4 camadas)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36738" y="4440792"/>
            <a:ext cx="6051704" cy="5560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Equivale às camadas Física + Enlace do OSI.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Responsável por enviar pacotes IP como quadros pelo meio físico.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Protocolos/tecnologias: Ethernet, Wi-Fi (IEEE 802.11), PPP, Frame Relay, DSL, ARP (mapeamento), 802.1Q (VLAN).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Problemas/tópicos: MTU, fragmentação a nível de enlace, VLANs, STP.</a:t>
            </a:r>
          </a:p>
          <a:p>
            <a:pPr algn="l">
              <a:lnSpc>
                <a:spcPts val="298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299809" y="3250128"/>
            <a:ext cx="6552011" cy="952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5"/>
              </a:lnSpc>
            </a:pPr>
            <a:r>
              <a:rPr lang="en-US" sz="2996" b="true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1.Camada de Acesso à Rede (Link / Network Interface)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96425" y="3164528"/>
            <a:ext cx="6391766" cy="843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9"/>
              </a:lnSpc>
            </a:pPr>
            <a:r>
              <a:rPr lang="en-US" sz="2615" b="true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2.Camada de Acesso à Rede (Link / Network Interface)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55140" y="4069419"/>
            <a:ext cx="7804160" cy="5931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Responsável por roteamento e endereçamento lógico.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IP é o protocolo-chave (IPv4 e IPv6).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Protocolos de suporte: ICMP (controle e diagnóstico — ping, TTL/exceeded), IGMP (multicast), ARP (IPv4), NDP (IPv6 neighbor discovery).</a:t>
            </a:r>
          </a:p>
          <a:p>
            <a:pPr algn="l">
              <a:lnSpc>
                <a:spcPts val="2981"/>
              </a:lnSpc>
            </a:pPr>
          </a:p>
          <a:p>
            <a:pPr algn="l" marL="495165" indent="-247583" lvl="1">
              <a:lnSpc>
                <a:spcPts val="2981"/>
              </a:lnSpc>
              <a:buFont typeface="Arial"/>
              <a:buChar char="•"/>
            </a:pPr>
            <a:r>
              <a:rPr lang="en-US" sz="22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Roteamento: OSPF, BGP, RIP (protocolos que ajudam roteadores a trocar info de rota — implementados “acima” da camada internet mas considerados parte da arquitetura de roteamento).</a:t>
            </a:r>
          </a:p>
          <a:p>
            <a:pPr algn="l">
              <a:lnSpc>
                <a:spcPts val="2981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DAGvzgIaKro</dc:identifier>
  <dcterms:modified xsi:type="dcterms:W3CDTF">2011-08-01T06:04:30Z</dcterms:modified>
  <cp:revision>1</cp:revision>
  <dc:title>Black and Blue Modern AI and Machine Learning Presentation</dc:title>
</cp:coreProperties>
</file>

<file path=docProps/thumbnail.jpeg>
</file>